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64" r:id="rId5"/>
    <p:sldId id="276" r:id="rId6"/>
    <p:sldId id="282" r:id="rId7"/>
    <p:sldId id="283" r:id="rId8"/>
    <p:sldId id="284" r:id="rId9"/>
    <p:sldId id="310" r:id="rId10"/>
    <p:sldId id="311" r:id="rId11"/>
    <p:sldId id="312" r:id="rId12"/>
    <p:sldId id="313" r:id="rId13"/>
    <p:sldId id="314" r:id="rId14"/>
    <p:sldId id="306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 showGuides="1">
      <p:cViewPr varScale="1">
        <p:scale>
          <a:sx n="166" d="100"/>
          <a:sy n="166" d="100"/>
        </p:scale>
        <p:origin x="96" y="8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10/26/2017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10/26/2017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10/26/2017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10/26/2017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10/26/2017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10/26/2017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10/26/2017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10/26/2017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10/26/2017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10/26/2017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10/26/2017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12 Tomorrow’s Accounting and Society’s Future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Contemporary issues in Social Accounting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35331" y="476672"/>
            <a:ext cx="10157354" cy="1152128"/>
          </a:xfrm>
        </p:spPr>
        <p:txBody>
          <a:bodyPr>
            <a:normAutofit fontScale="90000"/>
          </a:bodyPr>
          <a:lstStyle/>
          <a:p>
            <a:r>
              <a:rPr lang="en-US" dirty="0"/>
              <a:t>Future directions/paradigm change </a:t>
            </a:r>
            <a:r>
              <a:rPr lang="en-US" sz="3600" dirty="0"/>
              <a:t>(continued) </a:t>
            </a:r>
            <a:endParaRPr lang="en-GB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916832"/>
            <a:ext cx="10157354" cy="4255368"/>
          </a:xfrm>
        </p:spPr>
        <p:txBody>
          <a:bodyPr numCol="1">
            <a:normAutofit fontScale="92500" lnSpcReduction="10000"/>
          </a:bodyPr>
          <a:lstStyle/>
          <a:p>
            <a:r>
              <a:rPr lang="en-US" dirty="0"/>
              <a:t>Is the existing regulation enough or not? </a:t>
            </a:r>
          </a:p>
          <a:p>
            <a:r>
              <a:rPr lang="en-US" dirty="0"/>
              <a:t>Can accounting practice help to alleviate these cultural and political differences and facilitate greater social accountability?</a:t>
            </a:r>
          </a:p>
          <a:p>
            <a:r>
              <a:rPr lang="en-US" dirty="0"/>
              <a:t>How can transparency be achieved if not all countries are subject to the same regulations? </a:t>
            </a:r>
          </a:p>
          <a:p>
            <a:r>
              <a:rPr lang="en-US" dirty="0"/>
              <a:t>What implications will </a:t>
            </a:r>
            <a:r>
              <a:rPr lang="en-US" dirty="0" err="1"/>
              <a:t>Brexit</a:t>
            </a:r>
            <a:r>
              <a:rPr lang="en-US" dirty="0"/>
              <a:t> and the US situation have upon society? </a:t>
            </a:r>
          </a:p>
          <a:p>
            <a:r>
              <a:rPr lang="en-US" dirty="0"/>
              <a:t>What implications will this have upon the environment and ultimately society? </a:t>
            </a:r>
          </a:p>
          <a:p>
            <a:r>
              <a:rPr lang="en-US" dirty="0"/>
              <a:t>Can </a:t>
            </a:r>
            <a:r>
              <a:rPr lang="en-US" dirty="0" err="1"/>
              <a:t>organisations</a:t>
            </a:r>
            <a:r>
              <a:rPr lang="en-US" dirty="0"/>
              <a:t> use accounting as a means to alleviate potential implications of such issues?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350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64606-2CD8-4601-B3FF-71B9B6BCE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20552"/>
          </a:xfrm>
        </p:spPr>
        <p:txBody>
          <a:bodyPr/>
          <a:lstStyle/>
          <a:p>
            <a:r>
              <a:rPr lang="en-GB" dirty="0"/>
              <a:t>Chapter summary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1390" y="1340768"/>
            <a:ext cx="10951654" cy="5256584"/>
          </a:xfrm>
        </p:spPr>
        <p:txBody>
          <a:bodyPr>
            <a:noAutofit/>
          </a:bodyPr>
          <a:lstStyle/>
          <a:p>
            <a:r>
              <a:rPr lang="en-GB" dirty="0"/>
              <a:t>Discuss the realities and myths of social accounting in relation to tomorrow’s accounting and society’s future</a:t>
            </a:r>
          </a:p>
          <a:p>
            <a:r>
              <a:rPr lang="en-GB" dirty="0"/>
              <a:t>Reiterate the role and importance of Accounting as a social and institutional practice</a:t>
            </a:r>
          </a:p>
          <a:p>
            <a:r>
              <a:rPr lang="en-GB" dirty="0"/>
              <a:t>Summarise the influence of globalization and political uncertainty on social accounting</a:t>
            </a:r>
          </a:p>
          <a:p>
            <a:r>
              <a:rPr lang="en-GB" dirty="0"/>
              <a:t>Assess the value of the notions of sustainability, Socially Responsible Investment and Social Audits</a:t>
            </a:r>
          </a:p>
          <a:p>
            <a:r>
              <a:rPr lang="en-GB" dirty="0"/>
              <a:t>Discuss the role of social accounting and accountability on the public sector, third sector, cooperatives and family businesses</a:t>
            </a:r>
          </a:p>
          <a:p>
            <a:r>
              <a:rPr lang="en-GB" dirty="0"/>
              <a:t>Discuss the future directions of accountability and social accounting</a:t>
            </a:r>
          </a:p>
        </p:txBody>
      </p:sp>
    </p:spTree>
    <p:extLst>
      <p:ext uri="{BB962C8B-B14F-4D97-AF65-F5344CB8AC3E}">
        <p14:creationId xmlns:p14="http://schemas.microsoft.com/office/powerpoint/2010/main" val="13942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Structure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Accounting as a Social and Institutional Practice</a:t>
            </a:r>
            <a:endParaRPr lang="en-GB" dirty="0"/>
          </a:p>
          <a:p>
            <a:r>
              <a:rPr lang="en-US" dirty="0"/>
              <a:t>Accounting, Ethics and the Business World</a:t>
            </a:r>
            <a:endParaRPr lang="en-GB" dirty="0"/>
          </a:p>
          <a:p>
            <a:r>
              <a:rPr lang="en-US" dirty="0"/>
              <a:t>Sustainability, Socially Responsible Investment and Social Audits</a:t>
            </a:r>
            <a:endParaRPr lang="en-GB" dirty="0"/>
          </a:p>
          <a:p>
            <a:r>
              <a:rPr lang="en-US" dirty="0"/>
              <a:t>Contemporary Issues of Social Accounting in the Public and Third Sectors</a:t>
            </a:r>
            <a:endParaRPr lang="en-GB" dirty="0"/>
          </a:p>
          <a:p>
            <a:r>
              <a:rPr lang="en-US" dirty="0"/>
              <a:t>Cooperatives, Family Business and Tax</a:t>
            </a:r>
          </a:p>
          <a:p>
            <a:r>
              <a:rPr lang="en-US" dirty="0"/>
              <a:t>Future directions/paradigm change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6266" y="332656"/>
            <a:ext cx="10157354" cy="1397000"/>
          </a:xfrm>
        </p:spPr>
        <p:txBody>
          <a:bodyPr/>
          <a:lstStyle/>
          <a:p>
            <a:r>
              <a:rPr lang="en-US" dirty="0"/>
              <a:t>Accounting as a Social and Institutional Practice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988840"/>
            <a:ext cx="10157354" cy="4183360"/>
          </a:xfrm>
        </p:spPr>
        <p:txBody>
          <a:bodyPr/>
          <a:lstStyle/>
          <a:p>
            <a:r>
              <a:rPr lang="en-US" dirty="0"/>
              <a:t>Social dimensions of accounting</a:t>
            </a:r>
          </a:p>
          <a:p>
            <a:r>
              <a:rPr lang="en-US" dirty="0"/>
              <a:t>Pervasive and enabling characteristics of accounting</a:t>
            </a:r>
            <a:r>
              <a:rPr lang="en-GB" dirty="0"/>
              <a:t> </a:t>
            </a:r>
          </a:p>
          <a:p>
            <a:r>
              <a:rPr lang="en-US" dirty="0"/>
              <a:t>A</a:t>
            </a:r>
            <a:r>
              <a:rPr lang="en-GB" dirty="0" err="1"/>
              <a:t>ccounting</a:t>
            </a:r>
            <a:r>
              <a:rPr lang="en-GB" dirty="0"/>
              <a:t> is </a:t>
            </a:r>
            <a:r>
              <a:rPr lang="en-US" dirty="0"/>
              <a:t>a calculative practice that infiltrates the contemporary world in a myriad of diverse ways</a:t>
            </a:r>
            <a:r>
              <a:rPr lang="en-GB" dirty="0"/>
              <a:t> </a:t>
            </a:r>
          </a:p>
          <a:p>
            <a:r>
              <a:rPr lang="en-US" dirty="0"/>
              <a:t>T</a:t>
            </a:r>
            <a:r>
              <a:rPr lang="en-GB" dirty="0"/>
              <a:t>he role of accounting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7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35331" y="476672"/>
            <a:ext cx="10157354" cy="1584176"/>
          </a:xfrm>
        </p:spPr>
        <p:txBody>
          <a:bodyPr>
            <a:normAutofit/>
          </a:bodyPr>
          <a:lstStyle/>
          <a:p>
            <a:r>
              <a:rPr lang="en-US" dirty="0"/>
              <a:t>Accounting, Ethics and the Business World</a:t>
            </a:r>
            <a:endParaRPr lang="en-US" sz="2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2204864"/>
            <a:ext cx="10157354" cy="3967336"/>
          </a:xfrm>
        </p:spPr>
        <p:txBody>
          <a:bodyPr numCol="1">
            <a:normAutofit/>
          </a:bodyPr>
          <a:lstStyle/>
          <a:p>
            <a:r>
              <a:rPr lang="en-US" dirty="0"/>
              <a:t>Increased need for accountability and ethical </a:t>
            </a:r>
            <a:r>
              <a:rPr lang="en-US" dirty="0" err="1"/>
              <a:t>behaviour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What is ethical?</a:t>
            </a:r>
          </a:p>
          <a:p>
            <a:r>
              <a:rPr lang="en-US" dirty="0"/>
              <a:t>CSR in developed countries</a:t>
            </a:r>
          </a:p>
          <a:p>
            <a:r>
              <a:rPr lang="en-US" dirty="0"/>
              <a:t>CRS in developing countries</a:t>
            </a:r>
          </a:p>
          <a:p>
            <a:r>
              <a:rPr lang="en-US" dirty="0"/>
              <a:t>5 dimensions</a:t>
            </a:r>
          </a:p>
        </p:txBody>
      </p:sp>
    </p:spTree>
    <p:extLst>
      <p:ext uri="{BB962C8B-B14F-4D97-AF65-F5344CB8AC3E}">
        <p14:creationId xmlns:p14="http://schemas.microsoft.com/office/powerpoint/2010/main" val="379592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35331" y="476672"/>
            <a:ext cx="10157354" cy="1152128"/>
          </a:xfrm>
        </p:spPr>
        <p:txBody>
          <a:bodyPr>
            <a:normAutofit fontScale="90000"/>
          </a:bodyPr>
          <a:lstStyle/>
          <a:p>
            <a:r>
              <a:rPr lang="en-US" dirty="0"/>
              <a:t>Sustainability, Socially Responsible Investment and Social Audits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916832"/>
            <a:ext cx="10157354" cy="4255368"/>
          </a:xfrm>
        </p:spPr>
        <p:txBody>
          <a:bodyPr numCol="1">
            <a:normAutofit/>
          </a:bodyPr>
          <a:lstStyle/>
          <a:p>
            <a:r>
              <a:rPr lang="en-US" dirty="0"/>
              <a:t>Triple Bottom Line (TBL)</a:t>
            </a:r>
          </a:p>
          <a:p>
            <a:r>
              <a:rPr lang="en-US" dirty="0"/>
              <a:t>Initiatives promoting integrated thinking and sustainability strategies</a:t>
            </a:r>
            <a:r>
              <a:rPr lang="en-GB" dirty="0"/>
              <a:t> </a:t>
            </a:r>
          </a:p>
          <a:p>
            <a:r>
              <a:rPr lang="en-US" dirty="0"/>
              <a:t>Gaps in the fundamentals of both the TBL and sustainability reporting</a:t>
            </a:r>
            <a:r>
              <a:rPr lang="en-GB" dirty="0"/>
              <a:t> </a:t>
            </a:r>
          </a:p>
          <a:p>
            <a:r>
              <a:rPr lang="en-US" dirty="0"/>
              <a:t>V</a:t>
            </a:r>
            <a:r>
              <a:rPr lang="en-GB" dirty="0" err="1"/>
              <a:t>olatile</a:t>
            </a:r>
            <a:r>
              <a:rPr lang="en-GB" dirty="0"/>
              <a:t> future of sustainability reporting</a:t>
            </a:r>
          </a:p>
          <a:p>
            <a:r>
              <a:rPr lang="en-GB" dirty="0"/>
              <a:t>Sustainable responsible investment (SRI)</a:t>
            </a:r>
          </a:p>
          <a:p>
            <a:r>
              <a:rPr lang="en-US" dirty="0"/>
              <a:t>S</a:t>
            </a:r>
            <a:r>
              <a:rPr lang="en-GB" dirty="0" err="1"/>
              <a:t>ocial</a:t>
            </a:r>
            <a:r>
              <a:rPr lang="en-GB" dirty="0"/>
              <a:t> movement audit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7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83083" y="548680"/>
            <a:ext cx="10157354" cy="1696616"/>
          </a:xfrm>
        </p:spPr>
        <p:txBody>
          <a:bodyPr>
            <a:normAutofit fontScale="90000"/>
          </a:bodyPr>
          <a:lstStyle/>
          <a:p>
            <a:r>
              <a:rPr lang="en-US" dirty="0"/>
              <a:t>Contemporary Issues of Social Accounting in the Public and Third Sectors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2780928"/>
            <a:ext cx="10157354" cy="3391272"/>
          </a:xfrm>
        </p:spPr>
        <p:txBody>
          <a:bodyPr/>
          <a:lstStyle/>
          <a:p>
            <a:r>
              <a:rPr lang="en-US" dirty="0"/>
              <a:t>Public sector accounting</a:t>
            </a:r>
          </a:p>
          <a:p>
            <a:pPr lvl="1">
              <a:buFontTx/>
              <a:buChar char="-"/>
            </a:pPr>
            <a:r>
              <a:rPr lang="en-US" dirty="0"/>
              <a:t>The need for public accounting</a:t>
            </a:r>
          </a:p>
          <a:p>
            <a:r>
              <a:rPr lang="en-US" dirty="0"/>
              <a:t>Economic crisis of 2008</a:t>
            </a:r>
          </a:p>
          <a:p>
            <a:r>
              <a:rPr lang="en-US" dirty="0"/>
              <a:t>Third sector </a:t>
            </a:r>
            <a:r>
              <a:rPr lang="en-US" dirty="0" err="1"/>
              <a:t>organisations</a:t>
            </a:r>
            <a:r>
              <a:rPr lang="en-US" dirty="0"/>
              <a:t> (TSOs)</a:t>
            </a:r>
          </a:p>
          <a:p>
            <a:pPr marL="426645" lvl="1" indent="0">
              <a:buNone/>
            </a:pPr>
            <a:r>
              <a:rPr lang="en-US" dirty="0"/>
              <a:t>- Accountability in TSOs</a:t>
            </a:r>
          </a:p>
        </p:txBody>
      </p:sp>
    </p:spTree>
    <p:extLst>
      <p:ext uri="{BB962C8B-B14F-4D97-AF65-F5344CB8AC3E}">
        <p14:creationId xmlns:p14="http://schemas.microsoft.com/office/powerpoint/2010/main" val="311505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35331" y="476672"/>
            <a:ext cx="10157354" cy="1584176"/>
          </a:xfrm>
        </p:spPr>
        <p:txBody>
          <a:bodyPr>
            <a:noAutofit/>
          </a:bodyPr>
          <a:lstStyle/>
          <a:p>
            <a:r>
              <a:rPr lang="en-US" dirty="0"/>
              <a:t>Cooperatives, Family Business and Tax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53852" y="2348880"/>
            <a:ext cx="10157354" cy="4327376"/>
          </a:xfrm>
        </p:spPr>
        <p:txBody>
          <a:bodyPr numCol="1">
            <a:normAutofit/>
          </a:bodyPr>
          <a:lstStyle/>
          <a:p>
            <a:r>
              <a:rPr lang="en-US" dirty="0"/>
              <a:t>Cooperatives and its main aim</a:t>
            </a:r>
          </a:p>
          <a:p>
            <a:r>
              <a:rPr lang="en-US" dirty="0"/>
              <a:t>Family business and its main aim</a:t>
            </a:r>
          </a:p>
          <a:p>
            <a:r>
              <a:rPr lang="en-US" dirty="0"/>
              <a:t>‘who governs’, ‘board roles’ and board ‘relationships with management’</a:t>
            </a:r>
            <a:r>
              <a:rPr lang="en-GB" dirty="0"/>
              <a:t> </a:t>
            </a:r>
          </a:p>
          <a:p>
            <a:r>
              <a:rPr lang="en-US" dirty="0"/>
              <a:t>Tax as a core element of a socially responsible </a:t>
            </a:r>
            <a:r>
              <a:rPr lang="en-US" dirty="0" err="1"/>
              <a:t>organisation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11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35331" y="476672"/>
            <a:ext cx="10157354" cy="1152128"/>
          </a:xfrm>
        </p:spPr>
        <p:txBody>
          <a:bodyPr>
            <a:normAutofit/>
          </a:bodyPr>
          <a:lstStyle/>
          <a:p>
            <a:r>
              <a:rPr lang="en-US" dirty="0"/>
              <a:t>Future directions/paradigm change 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916832"/>
            <a:ext cx="10157354" cy="4255368"/>
          </a:xfrm>
        </p:spPr>
        <p:txBody>
          <a:bodyPr numCol="1">
            <a:normAutofit/>
          </a:bodyPr>
          <a:lstStyle/>
          <a:p>
            <a:r>
              <a:rPr lang="en-US" dirty="0"/>
              <a:t>Gap between what </a:t>
            </a:r>
            <a:r>
              <a:rPr lang="en-US" dirty="0" err="1"/>
              <a:t>organisations</a:t>
            </a:r>
            <a:r>
              <a:rPr lang="en-US" dirty="0"/>
              <a:t> do, what they are willing to report, and the rights of society</a:t>
            </a:r>
            <a:r>
              <a:rPr lang="en-GB" dirty="0"/>
              <a:t> </a:t>
            </a:r>
          </a:p>
          <a:p>
            <a:r>
              <a:rPr lang="en-GB" dirty="0"/>
              <a:t>Globalisation:</a:t>
            </a:r>
          </a:p>
          <a:p>
            <a:pPr lvl="1">
              <a:buFontTx/>
              <a:buChar char="-"/>
            </a:pPr>
            <a:r>
              <a:rPr lang="en-US" dirty="0"/>
              <a:t>increases international investment and trade</a:t>
            </a:r>
            <a:r>
              <a:rPr lang="en-GB" dirty="0"/>
              <a:t> </a:t>
            </a:r>
          </a:p>
          <a:p>
            <a:pPr lvl="1">
              <a:buFontTx/>
              <a:buChar char="-"/>
            </a:pPr>
            <a:r>
              <a:rPr lang="en-US" dirty="0"/>
              <a:t>reduces the risk of missed investment opportunities</a:t>
            </a:r>
          </a:p>
          <a:p>
            <a:pPr lvl="1">
              <a:buFontTx/>
              <a:buChar char="-"/>
            </a:pPr>
            <a:r>
              <a:rPr lang="en-US" dirty="0"/>
              <a:t>enables comparability </a:t>
            </a:r>
          </a:p>
          <a:p>
            <a:pPr lvl="1">
              <a:buFontTx/>
              <a:buChar char="-"/>
            </a:pPr>
            <a:endParaRPr lang="en-US" dirty="0"/>
          </a:p>
          <a:p>
            <a:pPr lvl="1">
              <a:buFont typeface="Wingdings" charset="2"/>
              <a:buChar char="²"/>
            </a:pPr>
            <a:r>
              <a:rPr lang="en-US" sz="2400" dirty="0" err="1"/>
              <a:t>Globalisation</a:t>
            </a:r>
            <a:r>
              <a:rPr lang="en-US" sz="2400" dirty="0"/>
              <a:t> affects accounting and CSR practices and vice-versa</a:t>
            </a:r>
            <a:r>
              <a:rPr lang="en-GB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864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35331" y="476672"/>
            <a:ext cx="10157354" cy="1152128"/>
          </a:xfrm>
        </p:spPr>
        <p:txBody>
          <a:bodyPr>
            <a:normAutofit fontScale="90000"/>
          </a:bodyPr>
          <a:lstStyle/>
          <a:p>
            <a:r>
              <a:rPr lang="en-US" dirty="0"/>
              <a:t>Future directions/paradigm change </a:t>
            </a:r>
            <a:r>
              <a:rPr lang="en-US" sz="3600" dirty="0"/>
              <a:t>(continued) </a:t>
            </a:r>
            <a:endParaRPr lang="en-GB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916832"/>
            <a:ext cx="10157354" cy="4255368"/>
          </a:xfrm>
        </p:spPr>
        <p:txBody>
          <a:bodyPr numCol="1">
            <a:normAutofit/>
          </a:bodyPr>
          <a:lstStyle/>
          <a:p>
            <a:pPr>
              <a:buFont typeface="Courier New"/>
              <a:buChar char="o"/>
            </a:pPr>
            <a:r>
              <a:rPr lang="en-GB" dirty="0"/>
              <a:t>Dimensions of Globalisation:</a:t>
            </a:r>
          </a:p>
          <a:p>
            <a:pPr lvl="1">
              <a:buFont typeface="Arial"/>
              <a:buChar char="•"/>
            </a:pPr>
            <a:r>
              <a:rPr lang="en-GB" sz="2400" dirty="0"/>
              <a:t>Political</a:t>
            </a:r>
          </a:p>
          <a:p>
            <a:pPr lvl="1">
              <a:buFont typeface="Arial"/>
              <a:buChar char="•"/>
            </a:pPr>
            <a:r>
              <a:rPr lang="en-GB" sz="2400" dirty="0"/>
              <a:t>Technological achievements</a:t>
            </a:r>
          </a:p>
          <a:p>
            <a:pPr lvl="1">
              <a:buFont typeface="Arial"/>
              <a:buChar char="•"/>
            </a:pPr>
            <a:r>
              <a:rPr lang="en-GB" sz="2400" dirty="0"/>
              <a:t>Economic developments</a:t>
            </a:r>
          </a:p>
          <a:p>
            <a:pPr>
              <a:buFont typeface="Arial"/>
              <a:buChar char="•"/>
            </a:pPr>
            <a:endParaRPr lang="en-GB" dirty="0"/>
          </a:p>
          <a:p>
            <a:pPr>
              <a:buFont typeface="Courier New"/>
              <a:buChar char="o"/>
            </a:pPr>
            <a:r>
              <a:rPr lang="en-GB" dirty="0"/>
              <a:t>Globalisation and MNCs</a:t>
            </a:r>
          </a:p>
        </p:txBody>
      </p:sp>
    </p:spTree>
    <p:extLst>
      <p:ext uri="{BB962C8B-B14F-4D97-AF65-F5344CB8AC3E}">
        <p14:creationId xmlns:p14="http://schemas.microsoft.com/office/powerpoint/2010/main" val="93890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purl.org/dc/elements/1.1/"/>
    <ds:schemaRef ds:uri="http://schemas.microsoft.com/office/2006/documentManagement/types"/>
    <ds:schemaRef ds:uri="http://purl.org/dc/terms/"/>
    <ds:schemaRef ds:uri="4873beb7-5857-4685-be1f-d57550cc96cc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367</TotalTime>
  <Words>489</Words>
  <Application>Microsoft Office PowerPoint</Application>
  <PresentationFormat>Custom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Courier New</vt:lpstr>
      <vt:lpstr>Wingdings</vt:lpstr>
      <vt:lpstr>Books 16x9</vt:lpstr>
      <vt:lpstr>Chapter 12 Tomorrow’s Accounting and Society’s Future</vt:lpstr>
      <vt:lpstr>Chapter Structure</vt:lpstr>
      <vt:lpstr>Accounting as a Social and Institutional Practice</vt:lpstr>
      <vt:lpstr>Accounting, Ethics and the Business World</vt:lpstr>
      <vt:lpstr>Sustainability, Socially Responsible Investment and Social Audits</vt:lpstr>
      <vt:lpstr>Contemporary Issues of Social Accounting in the Public and Third Sectors</vt:lpstr>
      <vt:lpstr>Cooperatives, Family Business and Tax</vt:lpstr>
      <vt:lpstr>Future directions/paradigm change </vt:lpstr>
      <vt:lpstr>Future directions/paradigm change (continued) </vt:lpstr>
      <vt:lpstr>Future directions/paradigm change (continued) </vt:lpstr>
      <vt:lpstr>Chapter 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Paterson, Audrey</dc:creator>
  <cp:lastModifiedBy>William Jackson</cp:lastModifiedBy>
  <cp:revision>81</cp:revision>
  <dcterms:created xsi:type="dcterms:W3CDTF">2017-07-13T20:00:40Z</dcterms:created>
  <dcterms:modified xsi:type="dcterms:W3CDTF">2017-10-26T21:55:56Z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